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8"/>
    <p:restoredTop sz="94785"/>
  </p:normalViewPr>
  <p:slideViewPr>
    <p:cSldViewPr snapToGrid="0" snapToObjects="1">
      <p:cViewPr>
        <p:scale>
          <a:sx n="112" d="100"/>
          <a:sy n="112" d="100"/>
        </p:scale>
        <p:origin x="96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jpeg>
</file>

<file path=ppt/media/image17.png>
</file>

<file path=ppt/media/image170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90DFD3-C4D8-6B42-B479-A8A0901528CA}" type="datetimeFigureOut">
              <a:rPr lang="en-US" smtClean="0"/>
              <a:t>4/10/21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191760-20A2-8140-BBBF-92FD3B18B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44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191760-20A2-8140-BBBF-92FD3B18B9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53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C171-81F1-EA4F-81CE-E1A7E1C57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579426-0FA2-CE48-A3AA-70FBF4D34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C296B-73C4-4945-90AC-597757CDA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1F0DE-53AD-024B-95B8-6D2D5D726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F390-CB19-D74D-BD8B-FD7017E0F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191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BD910-0550-224D-9BE3-34DCF99CD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9C483B-C911-4A48-B5E3-6C0149EEE0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83F85-BAD7-3542-AB4E-960149E32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0812E-C2F7-B14B-A76E-5FF932C4E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4F100-7C0E-454E-8A23-B9A1775D7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612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D1EE4C-0FE8-964A-93BC-4AA6553024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EC242F-B6F4-C648-B04E-C32DC33A54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CE581-D56C-9E46-A399-39E976611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AD74F-B1C9-4743-BB6B-6A0476960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3A82A-53D3-704F-8083-F56E4702C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110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5B282-DF7A-A54C-BACF-0ADD35FCF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34AED-7E14-D042-B269-950E53569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7690C-4410-4A40-B745-B6024F073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427C5-4B5D-C24B-876E-5D0BE8F07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90FE3-A439-8046-B867-7CFC512CB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44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5F055-E9D2-F148-9409-143A7E1C6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51061-FF2A-0C4A-BC07-93333DB35A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303A8-A034-C240-AF50-A3A660C1F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20774-41B6-BC49-AF9C-3D20C9BA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939FA1-EDCA-E24C-99F8-7649F8B1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46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37148-5DEA-F74C-8A81-6532F5C0C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8CFB3F-C7D6-7448-B81F-67CB2F198A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1FEDC2-0157-2843-A51E-419EA1DCBD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F7D9C-EB90-2C43-A086-44C13E11D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777538-C3EF-2143-98F2-F1A4A0FB8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90E73-D168-3541-BC79-DD412FF8B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88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1E23A-5C2C-A24C-BAB2-C0FE46D93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E837E-0621-0642-8AA9-6A8089704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88B88C-5CE7-C044-817B-7557DAD0A8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DEB896-87E4-6C4F-8490-81DB78E9CA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6D6920-BE16-D348-8701-CFF1955CB6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9529BD-3363-754E-8B68-F194D0B87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5F79EE-B49B-CD47-B288-C781981F6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554CDB-19E9-E942-9DF3-A4FB2DD3F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217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B79E2-4AF5-EA49-B250-A68F20CB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EFF865-64E9-004F-9E4B-FC92CF8F0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DA49A9-41F8-CB4D-B23A-124D072DE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91AFEC-5C2A-AA41-8861-D7C1DAD87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40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9C4293-B74E-1840-BD7D-F9FF71368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401F79-DC15-A24A-A7C2-942CAB502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6BEBD-B598-BB40-AA80-7450C8CC8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298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66A2E-8A48-8C4E-8FAC-21AA1A389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1C41C-C6F0-B341-BCB5-429E9EBD1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BF6F5-9448-0045-B3F0-4EF5DFEBA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DB971-0288-BD43-899C-CE763882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E7260-12AC-C64F-91B1-B6BF2B67C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BFA35-15A6-D749-B962-90A2C7DD2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894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17625-C7CF-9B44-8962-8E10778C9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475578-0A2B-E849-93A7-4CE41786FF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6D4F0B-42A4-7045-8E04-C5E5FACC2C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04DB1C-E528-E848-92C4-B5568E5ED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EC6E1-AB27-9747-AD6F-AFF26E2D7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57302-9EF2-BB4E-8EE0-E22863EC9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164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3809A3-9B81-9846-9456-1703926B8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96DAEF-8F4B-C147-ACA9-61F6A96C2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1BDF0-36CB-6B47-B60D-E42354652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C21AF-4233-0844-A42D-46BDD8E247C4}" type="datetimeFigureOut">
              <a:rPr lang="en-US" smtClean="0"/>
              <a:t>4/10/21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C9B12-4C13-1A4D-8083-8DB2CE18FC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A4D8C-F3E2-7442-9FBD-516D15DB0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42A834-F968-0542-BEDA-A75E126E21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581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5555856-9970-4BC3-9AA9-6A917F53A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487851-BFAF-46D8-A1ED-50CAD6E46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D352DA-5317-3342-997B-5553A4C154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US" sz="4100" b="1" dirty="0">
                <a:solidFill>
                  <a:srgbClr val="000000"/>
                </a:solidFill>
              </a:rPr>
              <a:t>Axion-Like Particles at the ILC Giga-Z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4A9B32-F31C-8547-B1EB-251AAB3AF7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Noah Steinberg</a:t>
            </a:r>
          </a:p>
        </p:txBody>
      </p:sp>
      <p:sp>
        <p:nvSpPr>
          <p:cNvPr id="14" name="Freeform 50">
            <a:extLst>
              <a:ext uri="{FF2B5EF4-FFF2-40B4-BE49-F238E27FC236}">
                <a16:creationId xmlns:a16="http://schemas.microsoft.com/office/drawing/2014/main" id="{13722DD7-BA73-4776-93A3-94491FEF7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F1D411A4-1514-0043-9BAD-442FFCC78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470" y="3518619"/>
            <a:ext cx="4141760" cy="735161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A80CA9-FC85-ED4A-AA33-6A772AC2E6C8}"/>
              </a:ext>
            </a:extLst>
          </p:cNvPr>
          <p:cNvSpPr/>
          <p:nvPr/>
        </p:nvSpPr>
        <p:spPr>
          <a:xfrm>
            <a:off x="9335034" y="6499075"/>
            <a:ext cx="30123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" pitchFamily="2" charset="0"/>
              </a:rPr>
              <a:t>arXiv:2101.00520v1 [hep-</a:t>
            </a:r>
            <a:r>
              <a:rPr lang="en-US" dirty="0" err="1">
                <a:latin typeface="Times" pitchFamily="2" charset="0"/>
              </a:rPr>
              <a:t>ph</a:t>
            </a:r>
            <a:r>
              <a:rPr lang="en-US" dirty="0">
                <a:latin typeface="Times" pitchFamily="2" charset="0"/>
              </a:rPr>
              <a:t>] 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DA41BA-9BD6-3341-9A40-C60E83DB75C7}"/>
              </a:ext>
            </a:extLst>
          </p:cNvPr>
          <p:cNvSpPr/>
          <p:nvPr/>
        </p:nvSpPr>
        <p:spPr>
          <a:xfrm>
            <a:off x="6585851" y="537259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Pikimo 10 – April 10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091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9FDA-2AC2-BA43-BB5D-6F76485DB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Axion Like Particles (ALPs)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F81FE-0F71-6B43-A8FA-FE3B90206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162925"/>
            <a:ext cx="12192000" cy="68028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28C8BE-A551-B449-A88B-5FF1E1D9697A}"/>
              </a:ext>
            </a:extLst>
          </p:cNvPr>
          <p:cNvSpPr txBox="1"/>
          <p:nvPr/>
        </p:nvSpPr>
        <p:spPr>
          <a:xfrm>
            <a:off x="289560" y="1516182"/>
            <a:ext cx="88707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Generic pseudo-scalar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Shows up as pseudo-</a:t>
            </a:r>
            <a:r>
              <a:rPr lang="en-US" dirty="0" err="1"/>
              <a:t>nambu</a:t>
            </a:r>
            <a:r>
              <a:rPr lang="en-US" dirty="0"/>
              <a:t> goldstone boson from SSB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Axion, </a:t>
            </a:r>
            <a:r>
              <a:rPr lang="en-US" dirty="0" err="1"/>
              <a:t>majaron</a:t>
            </a:r>
            <a:r>
              <a:rPr lang="en-US" dirty="0"/>
              <a:t>, </a:t>
            </a:r>
            <a:r>
              <a:rPr lang="en-US" dirty="0" err="1"/>
              <a:t>familion</a:t>
            </a:r>
            <a:r>
              <a:rPr lang="en-US" dirty="0"/>
              <a:t>, etc..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Couple to two gauge bosons and possibly to SM fermions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Couplings and mass not directly related like QCD axion (enlarged parameter space)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Complementary search direction for weakly coupled new physics with masses near or below EW scale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55E19E-A76B-8E40-A865-6683816F05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387" y="3113122"/>
            <a:ext cx="6315456" cy="513606"/>
          </a:xfrm>
          <a:prstGeom prst="rect">
            <a:avLst/>
          </a:prstGeom>
        </p:spPr>
      </p:pic>
      <p:pic>
        <p:nvPicPr>
          <p:cNvPr id="1026" name="Picture 2" descr="Physicists observe spontaneous symmetry breaking in an optical microcavity">
            <a:extLst>
              <a:ext uri="{FF2B5EF4-FFF2-40B4-BE49-F238E27FC236}">
                <a16:creationId xmlns:a16="http://schemas.microsoft.com/office/drawing/2014/main" id="{2F849B69-1AD7-3349-8A53-5434FBF31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3822" y="793064"/>
            <a:ext cx="4738618" cy="1795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869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9FDA-2AC2-BA43-BB5D-6F76485DB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Coupling to Hypercharge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F81FE-0F71-6B43-A8FA-FE3B90206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162925"/>
            <a:ext cx="12192000" cy="680285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B28C8BE-A551-B449-A88B-5FF1E1D9697A}"/>
                  </a:ext>
                </a:extLst>
              </p:cNvPr>
              <p:cNvSpPr txBox="1"/>
              <p:nvPr/>
            </p:nvSpPr>
            <p:spPr>
              <a:xfrm>
                <a:off x="289561" y="1516182"/>
                <a:ext cx="5905796" cy="64633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the sake of simplicity, assume that ALP couples only to hypercharge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Below EW scale this leads to three operators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ALP couples to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𝑍𝑍</m:t>
                    </m:r>
                  </m:oMath>
                </a14:m>
                <a:endParaRPr lang="en-US" dirty="0"/>
              </a:p>
              <a:p>
                <a:pPr lvl="1"/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Many probes of this model, depending on ALP mass,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b="0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𝑎𝐵𝐵</m:t>
                        </m:r>
                      </m:sub>
                    </m:sSub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b="0" dirty="0"/>
                  <a:t>Focus on region between 1 and 100 GeV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Collider probes become most important</a:t>
                </a:r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lvl="1"/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B28C8BE-A551-B449-A88B-5FF1E1D969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61" y="1516182"/>
                <a:ext cx="5905796" cy="6463308"/>
              </a:xfrm>
              <a:prstGeom prst="rect">
                <a:avLst/>
              </a:prstGeom>
              <a:blipFill>
                <a:blip r:embed="rId3"/>
                <a:stretch>
                  <a:fillRect l="-860" t="-392" r="-10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Schematic&#10;&#10;Description automatically generated with medium confidence">
            <a:extLst>
              <a:ext uri="{FF2B5EF4-FFF2-40B4-BE49-F238E27FC236}">
                <a16:creationId xmlns:a16="http://schemas.microsoft.com/office/drawing/2014/main" id="{C306D70E-B473-4149-AF6D-991A1B78E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290" y="2109738"/>
            <a:ext cx="5347883" cy="7922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82D1FE-333D-7748-B03B-657529D19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465" y="3291554"/>
            <a:ext cx="5587535" cy="565230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B04180D9-8406-B84D-A7C1-96C8EAD375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5688" y="1879107"/>
            <a:ext cx="6801925" cy="37276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C51763-0975-7A47-A656-0F7E826B41D9}"/>
              </a:ext>
            </a:extLst>
          </p:cNvPr>
          <p:cNvSpPr txBox="1"/>
          <p:nvPr/>
        </p:nvSpPr>
        <p:spPr>
          <a:xfrm>
            <a:off x="8746835" y="5482358"/>
            <a:ext cx="25215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arXiv:2101.00520</a:t>
            </a:r>
          </a:p>
        </p:txBody>
      </p:sp>
      <p:pic>
        <p:nvPicPr>
          <p:cNvPr id="7" name="Picture 6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0F497D18-5A79-B644-8589-B84194005E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7227" y="3548322"/>
            <a:ext cx="121473" cy="1470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9D401C-63C3-6749-8969-AF379AFDDA5E}"/>
              </a:ext>
            </a:extLst>
          </p:cNvPr>
          <p:cNvSpPr txBox="1"/>
          <p:nvPr/>
        </p:nvSpPr>
        <p:spPr>
          <a:xfrm>
            <a:off x="550108" y="3422131"/>
            <a:ext cx="5545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                                                                                                   )</a:t>
            </a:r>
          </a:p>
        </p:txBody>
      </p:sp>
    </p:spTree>
    <p:extLst>
      <p:ext uri="{BB962C8B-B14F-4D97-AF65-F5344CB8AC3E}">
        <p14:creationId xmlns:p14="http://schemas.microsoft.com/office/powerpoint/2010/main" val="341387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9FDA-2AC2-BA43-BB5D-6F76485DB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65125"/>
            <a:ext cx="10515600" cy="1325563"/>
          </a:xfrm>
        </p:spPr>
        <p:txBody>
          <a:bodyPr/>
          <a:lstStyle/>
          <a:p>
            <a:r>
              <a:rPr lang="en-US" dirty="0"/>
              <a:t>Rare Z Decays and Boosted ALPS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F81FE-0F71-6B43-A8FA-FE3B90206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6162925"/>
            <a:ext cx="12192000" cy="68028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B28C8BE-A551-B449-A88B-5FF1E1D9697A}"/>
                  </a:ext>
                </a:extLst>
              </p:cNvPr>
              <p:cNvSpPr txBox="1"/>
              <p:nvPr/>
            </p:nvSpPr>
            <p:spPr>
              <a:xfrm>
                <a:off x="289560" y="1516182"/>
                <a:ext cx="6650083" cy="42473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In this region rare Z decays become an interesting probe of ALPs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Coupling to hypercharge leads 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𝑍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𝛾𝛾𝛾</m:t>
                    </m:r>
                  </m:oMath>
                </a14:m>
                <a:r>
                  <a:rPr lang="en-US" dirty="0"/>
                  <a:t> 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Loop induced in SM with tiny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−10</m:t>
                        </m:r>
                      </m:sup>
                    </m:sSup>
                  </m:oMath>
                </a14:m>
                <a:r>
                  <a:rPr lang="en-US" dirty="0"/>
                  <a:t>) BR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Constraints come from LEP and LHC searches</a:t>
                </a:r>
              </a:p>
              <a:p>
                <a:pPr lvl="1"/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ALP decay to photons plays key role the entire Z decay process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For low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dirty="0"/>
                  <a:t> ALP is highly boosted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Photons can be highly collimated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≈4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Can lead to signal looking like 2 photons, 3 photons, or 1 photon + a “photon jet”</a:t>
                </a: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Fail most experimental separation criteria 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B28C8BE-A551-B449-A88B-5FF1E1D969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60" y="1516182"/>
                <a:ext cx="6650083" cy="4247317"/>
              </a:xfrm>
              <a:prstGeom prst="rect">
                <a:avLst/>
              </a:prstGeom>
              <a:blipFill>
                <a:blip r:embed="rId4"/>
                <a:stretch>
                  <a:fillRect l="-763" t="-597" b="-14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1851E554-68FE-3043-AF32-D7E657C03C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1917" y="0"/>
            <a:ext cx="3392349" cy="2560320"/>
          </a:xfrm>
          <a:prstGeom prst="rect">
            <a:avLst/>
          </a:prstGeom>
        </p:spPr>
      </p:pic>
      <p:pic>
        <p:nvPicPr>
          <p:cNvPr id="12" name="Picture 11" descr="A picture containing shape&#10;&#10;Description automatically generated">
            <a:extLst>
              <a:ext uri="{FF2B5EF4-FFF2-40B4-BE49-F238E27FC236}">
                <a16:creationId xmlns:a16="http://schemas.microsoft.com/office/drawing/2014/main" id="{4E69E9BB-3D4F-3546-8151-0555EEFFEA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74713" y="5486500"/>
            <a:ext cx="2277336" cy="414700"/>
          </a:xfrm>
          <a:prstGeom prst="rect">
            <a:avLst/>
          </a:prstGeom>
        </p:spPr>
      </p:pic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E9BCFB46-FD52-3743-A10F-E64084329A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08056" y="2564059"/>
            <a:ext cx="5559766" cy="2922441"/>
          </a:xfrm>
          <a:prstGeom prst="rect">
            <a:avLst/>
          </a:prstGeom>
        </p:spPr>
      </p:pic>
      <p:sp>
        <p:nvSpPr>
          <p:cNvPr id="3" name="Arc 2">
            <a:extLst>
              <a:ext uri="{FF2B5EF4-FFF2-40B4-BE49-F238E27FC236}">
                <a16:creationId xmlns:a16="http://schemas.microsoft.com/office/drawing/2014/main" id="{91E622A5-F5F9-8E45-A83C-BEBCD9E2AD34}"/>
              </a:ext>
            </a:extLst>
          </p:cNvPr>
          <p:cNvSpPr/>
          <p:nvPr/>
        </p:nvSpPr>
        <p:spPr>
          <a:xfrm rot="2444347">
            <a:off x="9406187" y="679953"/>
            <a:ext cx="2017495" cy="1453644"/>
          </a:xfrm>
          <a:prstGeom prst="arc">
            <a:avLst>
              <a:gd name="adj1" fmla="val 18468851"/>
              <a:gd name="adj2" fmla="val 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A342B379-7074-8448-B867-6EE5EF2E88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87816" y="1452074"/>
            <a:ext cx="919721" cy="436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916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9FDA-2AC2-BA43-BB5D-6F76485DB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ILC-Giga Z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F81FE-0F71-6B43-A8FA-FE3B90206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162925"/>
            <a:ext cx="12192000" cy="680285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A4FD433-E554-2C47-9C41-585ACE631366}"/>
                  </a:ext>
                </a:extLst>
              </p:cNvPr>
              <p:cNvSpPr txBox="1"/>
              <p:nvPr/>
            </p:nvSpPr>
            <p:spPr>
              <a:xfrm>
                <a:off x="289561" y="1516182"/>
                <a:ext cx="7904414" cy="4801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Need to be able to separate photons with small angular separation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highly granular detector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Also need many Z bosons!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International Linear Collider (ILC) provides both!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Proposal to run at the Z pole to do precision EW and Z physics with 100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 integrated luminosity</a:t>
                </a:r>
              </a:p>
              <a:p>
                <a:pPr marL="1200150" lvl="2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Produce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</m:oMath>
                </a14:m>
                <a:r>
                  <a:rPr lang="en-US" dirty="0"/>
                  <a:t> Z’s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Can ID collimated photons with GARLIC (</a:t>
                </a:r>
                <a:r>
                  <a:rPr lang="en-US" b="1" dirty="0"/>
                  <a:t>arXiv:1203.0774</a:t>
                </a:r>
                <a:r>
                  <a:rPr lang="en-US" dirty="0"/>
                  <a:t>) down to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≈.035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Validated by reconstructing pairs of photons from neutral </a:t>
                </a:r>
                <a:r>
                  <a:rPr lang="en-US" dirty="0" err="1"/>
                  <a:t>pions</a:t>
                </a:r>
                <a:r>
                  <a:rPr lang="en-US" dirty="0"/>
                  <a:t> (similar boosted topology as our signal)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3A4FD433-E554-2C47-9C41-585ACE6313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61" y="1516182"/>
                <a:ext cx="7904414" cy="4801314"/>
              </a:xfrm>
              <a:prstGeom prst="rect">
                <a:avLst/>
              </a:prstGeom>
              <a:blipFill>
                <a:blip r:embed="rId3"/>
                <a:stretch>
                  <a:fillRect l="-642" t="-5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D2CC0B84-9064-8F44-BA69-599466118A0F}"/>
              </a:ext>
            </a:extLst>
          </p:cNvPr>
          <p:cNvSpPr txBox="1"/>
          <p:nvPr/>
        </p:nvSpPr>
        <p:spPr>
          <a:xfrm>
            <a:off x="3924300" y="3804557"/>
            <a:ext cx="2171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arXiv:1903.01629</a:t>
            </a:r>
          </a:p>
          <a:p>
            <a:r>
              <a:rPr lang="en-US" b="1" dirty="0"/>
              <a:t>arXiv:0005024</a:t>
            </a:r>
          </a:p>
          <a:p>
            <a:endParaRPr lang="en-US" dirty="0"/>
          </a:p>
        </p:txBody>
      </p:sp>
      <p:pic>
        <p:nvPicPr>
          <p:cNvPr id="1026" name="Picture 2" descr="International Linear Collider - Wikipedia">
            <a:extLst>
              <a:ext uri="{FF2B5EF4-FFF2-40B4-BE49-F238E27FC236}">
                <a16:creationId xmlns:a16="http://schemas.microsoft.com/office/drawing/2014/main" id="{9458536D-E3A1-D44B-824E-5B7E4F051E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652" y="194838"/>
            <a:ext cx="4841032" cy="2156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5ADED355-B605-FB42-AD3E-EBED4F3017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71892" y="2350800"/>
            <a:ext cx="2781908" cy="31320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A43785-63C5-804D-9332-AFA4C75CAE72}"/>
              </a:ext>
            </a:extLst>
          </p:cNvPr>
          <p:cNvSpPr txBox="1"/>
          <p:nvPr/>
        </p:nvSpPr>
        <p:spPr>
          <a:xfrm>
            <a:off x="9137537" y="5324977"/>
            <a:ext cx="1882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Two photons from 30 GeV Pi0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354135-B2B2-CF4D-AC44-FE6B68B49E9D}"/>
              </a:ext>
            </a:extLst>
          </p:cNvPr>
          <p:cNvSpPr/>
          <p:nvPr/>
        </p:nvSpPr>
        <p:spPr>
          <a:xfrm>
            <a:off x="8776797" y="5845025"/>
            <a:ext cx="260424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/>
              <a:t>https://indico.in2p3.fr/event/11192/contributions/4601/attachments/3966/5002/llr_meeting_2015.pdf</a:t>
            </a:r>
          </a:p>
        </p:txBody>
      </p:sp>
    </p:spTree>
    <p:extLst>
      <p:ext uri="{BB962C8B-B14F-4D97-AF65-F5344CB8AC3E}">
        <p14:creationId xmlns:p14="http://schemas.microsoft.com/office/powerpoint/2010/main" val="3466828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9FDA-2AC2-BA43-BB5D-6F76485DB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selection and Backgrounds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F81FE-0F71-6B43-A8FA-FE3B90206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162925"/>
            <a:ext cx="12192000" cy="680285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0B651D-AB70-D540-83A6-03ECB0E24EF3}"/>
                  </a:ext>
                </a:extLst>
              </p:cNvPr>
              <p:cNvSpPr txBox="1"/>
              <p:nvPr/>
            </p:nvSpPr>
            <p:spPr>
              <a:xfrm>
                <a:off x="289560" y="1516182"/>
                <a:ext cx="6437811" cy="51139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Simple signal topology, event with 3 photons which are separated by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&gt;.035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Main SM background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→3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endParaRPr lang="en-US" b="0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4.1 pb </a:t>
                </a:r>
                <a:r>
                  <a:rPr lang="en-US" dirty="0" err="1"/>
                  <a:t>xsec</a:t>
                </a:r>
                <a:r>
                  <a:rPr lang="en-US" dirty="0"/>
                  <a:t> at Z pole</a:t>
                </a:r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Signal can be isolated by looking at energy of the recoiling photon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2 body kinematics -&gt;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recoil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sup>
                    </m:sSubSup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=(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 −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)/2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Search for ALP with mass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r</m:t>
                    </m:r>
                  </m:oMath>
                </a14:m>
                <a:r>
                  <a:rPr lang="en-US" dirty="0"/>
                  <a:t>equire that at least 1 photon out of the three have a recoil energy within 5 GeV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With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𝑎𝐵𝐵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=(10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𝑇𝑒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</m:oMath>
                </a14:m>
                <a:r>
                  <a:rPr lang="en-US" dirty="0"/>
                  <a:t> can expect almost 10,000 signal events at ALP masses of 10 GeV</a:t>
                </a:r>
              </a:p>
              <a:p>
                <a:pPr lvl="1"/>
                <a:endParaRPr lang="en-US" dirty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0B651D-AB70-D540-83A6-03ECB0E24E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9560" y="1516182"/>
                <a:ext cx="6437811" cy="5113964"/>
              </a:xfrm>
              <a:prstGeom prst="rect">
                <a:avLst/>
              </a:prstGeom>
              <a:blipFill>
                <a:blip r:embed="rId3"/>
                <a:stretch>
                  <a:fillRect l="-789" t="-4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 descr="Chart&#10;&#10;Description automatically generated with medium confidence">
            <a:extLst>
              <a:ext uri="{FF2B5EF4-FFF2-40B4-BE49-F238E27FC236}">
                <a16:creationId xmlns:a16="http://schemas.microsoft.com/office/drawing/2014/main" id="{F77F8A41-2025-D746-B19F-C6F30178A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6742" y="1516182"/>
            <a:ext cx="5823564" cy="331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216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7D39FDA-2AC2-BA43-BB5D-6F76485DBB2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Constraints 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𝑎𝐵𝐵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7D39FDA-2AC2-BA43-BB5D-6F76485DBB2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F81FE-0F71-6B43-A8FA-FE3B90206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6162925"/>
            <a:ext cx="12192000" cy="680285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0B651D-AB70-D540-83A6-03ECB0E24EF3}"/>
              </a:ext>
            </a:extLst>
          </p:cNvPr>
          <p:cNvSpPr txBox="1"/>
          <p:nvPr/>
        </p:nvSpPr>
        <p:spPr>
          <a:xfrm>
            <a:off x="289560" y="1516182"/>
            <a:ext cx="643781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95% confidence level, ILC will be able to place constraints on this ALP model down to (50 </a:t>
            </a:r>
            <a:r>
              <a:rPr lang="en-US" dirty="0" err="1"/>
              <a:t>TeV</a:t>
            </a:r>
            <a:r>
              <a:rPr lang="en-US" dirty="0"/>
              <a:t>)^-1 from 0.4 to 50 GeV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Order of magnitude better than LEP in the the 1 – 10 GeV region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Slightly better or similar reach as UPC at LHC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refine search further for low mass ALPs (&lt; 20 GeV) by requiring two photons with a small separation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Backgrounds fall quickly in this region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Also for very small masses can look for highly collimated photons that appear as a single photon and use shower shape variables</a:t>
            </a:r>
          </a:p>
          <a:p>
            <a:pPr lvl="1"/>
            <a:r>
              <a:rPr lang="en-US" b="1" dirty="0"/>
              <a:t>Ellis – arXiv:1210.3657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006DD598-CF04-6E49-B9D4-326552EDBC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0438" y="1303118"/>
            <a:ext cx="5696646" cy="34618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A9DE28-8DE2-DF4B-B1CF-8116B7BAFBF2}"/>
              </a:ext>
            </a:extLst>
          </p:cNvPr>
          <p:cNvSpPr txBox="1"/>
          <p:nvPr/>
        </p:nvSpPr>
        <p:spPr>
          <a:xfrm>
            <a:off x="8832272" y="4590276"/>
            <a:ext cx="25215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arXiv:2101.00520</a:t>
            </a:r>
          </a:p>
        </p:txBody>
      </p:sp>
    </p:spTree>
    <p:extLst>
      <p:ext uri="{BB962C8B-B14F-4D97-AF65-F5344CB8AC3E}">
        <p14:creationId xmlns:p14="http://schemas.microsoft.com/office/powerpoint/2010/main" val="605196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39FDA-2AC2-BA43-BB5D-6F76485DB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Questions?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F81FE-0F71-6B43-A8FA-FE3B90206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6162925"/>
            <a:ext cx="12192000" cy="680285"/>
          </a:xfrm>
        </p:spPr>
      </p:pic>
    </p:spTree>
    <p:extLst>
      <p:ext uri="{BB962C8B-B14F-4D97-AF65-F5344CB8AC3E}">
        <p14:creationId xmlns:p14="http://schemas.microsoft.com/office/powerpoint/2010/main" val="2678666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928</TotalTime>
  <Words>608</Words>
  <Application>Microsoft Macintosh PowerPoint</Application>
  <PresentationFormat>Widescreen</PresentationFormat>
  <Paragraphs>103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Cambria Math</vt:lpstr>
      <vt:lpstr>Times</vt:lpstr>
      <vt:lpstr>Office Theme</vt:lpstr>
      <vt:lpstr>Axion-Like Particles at the ILC Giga-Z</vt:lpstr>
      <vt:lpstr>Axion Like Particles (ALPs)</vt:lpstr>
      <vt:lpstr>Coupling to Hypercharge</vt:lpstr>
      <vt:lpstr>Rare Z Decays and Boosted ALPS</vt:lpstr>
      <vt:lpstr>ILC-Giga Z</vt:lpstr>
      <vt:lpstr>Signal selection and Backgrounds</vt:lpstr>
      <vt:lpstr>Constraints on m_a, g_aBB</vt:lpstr>
      <vt:lpstr>Thank you!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Axion-Like Particles at the ILC Giga-Z</dc:title>
  <dc:creator>Steinberg, Noah</dc:creator>
  <cp:lastModifiedBy>Steinberg, Noah</cp:lastModifiedBy>
  <cp:revision>33</cp:revision>
  <dcterms:created xsi:type="dcterms:W3CDTF">2021-04-05T16:01:35Z</dcterms:created>
  <dcterms:modified xsi:type="dcterms:W3CDTF">2021-04-10T20:48:39Z</dcterms:modified>
</cp:coreProperties>
</file>

<file path=docProps/thumbnail.jpeg>
</file>